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61" r:id="rId4"/>
    <p:sldId id="272" r:id="rId5"/>
    <p:sldId id="271" r:id="rId6"/>
    <p:sldId id="270" r:id="rId7"/>
    <p:sldId id="260" r:id="rId8"/>
    <p:sldId id="273" r:id="rId9"/>
    <p:sldId id="264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131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394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063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81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316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155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415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714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057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969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62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CE921-D624-4253-9C79-8D0EC4A78AFC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38723-BB8C-4DBA-97D6-88366B0B6E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50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Conductivity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124390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Ilya</a:t>
            </a:r>
            <a:r>
              <a:rPr lang="en-US" dirty="0" smtClean="0"/>
              <a:t> </a:t>
            </a:r>
            <a:r>
              <a:rPr lang="en-US" dirty="0" err="1" smtClean="0"/>
              <a:t>Belopolski</a:t>
            </a:r>
            <a:r>
              <a:rPr lang="en-US" dirty="0" smtClean="0"/>
              <a:t>, Sheldon Kwok</a:t>
            </a:r>
          </a:p>
          <a:p>
            <a:r>
              <a:rPr lang="en-US" dirty="0" smtClean="0"/>
              <a:t>TAs: Dr. Benjamin </a:t>
            </a:r>
            <a:r>
              <a:rPr lang="en-US" dirty="0" err="1" smtClean="0"/>
              <a:t>Nachumi</a:t>
            </a:r>
            <a:r>
              <a:rPr lang="en-US" dirty="0" smtClean="0"/>
              <a:t>, Kenneth Sikes</a:t>
            </a:r>
          </a:p>
          <a:p>
            <a:r>
              <a:rPr lang="en-US" dirty="0" smtClean="0"/>
              <a:t>Physics W3081, Professor May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782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Conductivity </a:t>
            </a:r>
            <a:r>
              <a:rPr lang="fr-FR" dirty="0" err="1" smtClean="0"/>
              <a:t>near</a:t>
            </a:r>
            <a:r>
              <a:rPr lang="fr-FR" dirty="0" smtClean="0"/>
              <a:t> the Curie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9"/>
            <a:ext cx="8136904" cy="47525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Magnetization = difference in # of oppositely polarized electrons</a:t>
            </a:r>
          </a:p>
          <a:p>
            <a:r>
              <a:rPr lang="en-US" dirty="0" smtClean="0"/>
              <a:t>Energetically favorable for electron spins to align</a:t>
            </a:r>
          </a:p>
          <a:p>
            <a:r>
              <a:rPr lang="en-US" dirty="0" smtClean="0"/>
              <a:t>When T is lowered, number of conducting charges (n) increases, and mean free time (</a:t>
            </a:r>
            <a:r>
              <a:rPr lang="el-GR" dirty="0" smtClean="0"/>
              <a:t>τ</a:t>
            </a:r>
            <a:r>
              <a:rPr lang="en-US" dirty="0" smtClean="0"/>
              <a:t>) increases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Change in resistance below the Curie Point is proportional to the square of the magnetization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2627784" y="3501008"/>
            <a:ext cx="4320480" cy="1604324"/>
            <a:chOff x="2627784" y="3501008"/>
            <a:chExt cx="4320480" cy="1604324"/>
          </a:xfrm>
        </p:grpSpPr>
        <p:pic>
          <p:nvPicPr>
            <p:cNvPr id="5127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27784" y="3501008"/>
              <a:ext cx="1800200" cy="1604324"/>
            </a:xfrm>
            <a:prstGeom prst="rect">
              <a:avLst/>
            </a:prstGeom>
            <a:noFill/>
          </p:spPr>
        </p:pic>
        <p:sp>
          <p:nvSpPr>
            <p:cNvPr id="15" name="TextBox 14"/>
            <p:cNvSpPr txBox="1"/>
            <p:nvPr/>
          </p:nvSpPr>
          <p:spPr>
            <a:xfrm>
              <a:off x="4716016" y="3717032"/>
              <a:ext cx="223224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where </a:t>
              </a:r>
              <a:r>
                <a:rPr lang="el-GR" dirty="0" smtClean="0"/>
                <a:t>σ</a:t>
              </a:r>
              <a:r>
                <a:rPr lang="en-US" dirty="0" smtClean="0"/>
                <a:t> is conductivity, q is charge and m is mass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29142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Curie Point of Nickel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849694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588224" y="3356992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Known Curie Point for Nickel : 631 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47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Magnetization of Nickel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770485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7824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P-N Junction</a:t>
            </a:r>
            <a:endParaRPr lang="en-US" dirty="0"/>
          </a:p>
        </p:txBody>
      </p:sp>
      <p:grpSp>
        <p:nvGrpSpPr>
          <p:cNvPr id="91" name="Group 90"/>
          <p:cNvGrpSpPr/>
          <p:nvPr/>
        </p:nvGrpSpPr>
        <p:grpSpPr>
          <a:xfrm>
            <a:off x="1331640" y="1484784"/>
            <a:ext cx="6336704" cy="1584176"/>
            <a:chOff x="2041910" y="1499377"/>
            <a:chExt cx="5502595" cy="1204753"/>
          </a:xfrm>
        </p:grpSpPr>
        <p:sp>
          <p:nvSpPr>
            <p:cNvPr id="45" name="Text Box 8"/>
            <p:cNvSpPr txBox="1">
              <a:spLocks noChangeArrowheads="1"/>
            </p:cNvSpPr>
            <p:nvPr/>
          </p:nvSpPr>
          <p:spPr bwMode="auto">
            <a:xfrm>
              <a:off x="2041910" y="1967637"/>
              <a:ext cx="1648167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Electrons/Negative Carriers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 Box 46"/>
            <p:cNvSpPr txBox="1">
              <a:spLocks noChangeArrowheads="1"/>
            </p:cNvSpPr>
            <p:nvPr/>
          </p:nvSpPr>
          <p:spPr bwMode="auto">
            <a:xfrm>
              <a:off x="3563983" y="2386848"/>
              <a:ext cx="1648167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Holes/Positive Carriers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AutoShape 43"/>
            <p:cNvSpPr>
              <a:spLocks noChangeShapeType="1"/>
            </p:cNvSpPr>
            <p:nvPr/>
          </p:nvSpPr>
          <p:spPr bwMode="auto">
            <a:xfrm>
              <a:off x="2215008" y="1940813"/>
              <a:ext cx="1098281" cy="7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53" name="AutoShape 42"/>
            <p:cNvSpPr>
              <a:spLocks noChangeShapeType="1"/>
            </p:cNvSpPr>
            <p:nvPr/>
          </p:nvSpPr>
          <p:spPr bwMode="auto">
            <a:xfrm>
              <a:off x="3818408" y="1928551"/>
              <a:ext cx="1097535" cy="7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54" name="AutoShape 41"/>
            <p:cNvSpPr>
              <a:spLocks noChangeShapeType="1"/>
            </p:cNvSpPr>
            <p:nvPr/>
          </p:nvSpPr>
          <p:spPr bwMode="auto">
            <a:xfrm>
              <a:off x="3818408" y="2361557"/>
              <a:ext cx="1097535" cy="7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55" name="Text Box 40"/>
            <p:cNvSpPr txBox="1">
              <a:spLocks noChangeArrowheads="1"/>
            </p:cNvSpPr>
            <p:nvPr/>
          </p:nvSpPr>
          <p:spPr bwMode="auto">
            <a:xfrm>
              <a:off x="2296335" y="1499377"/>
              <a:ext cx="934882" cy="3165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N-Type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 Box 39"/>
            <p:cNvSpPr txBox="1">
              <a:spLocks noChangeArrowheads="1"/>
            </p:cNvSpPr>
            <p:nvPr/>
          </p:nvSpPr>
          <p:spPr bwMode="auto">
            <a:xfrm>
              <a:off x="3916895" y="1499377"/>
              <a:ext cx="934136" cy="3172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P-Type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38"/>
            <p:cNvSpPr>
              <a:spLocks noChangeArrowheads="1"/>
            </p:cNvSpPr>
            <p:nvPr/>
          </p:nvSpPr>
          <p:spPr bwMode="auto">
            <a:xfrm>
              <a:off x="2473910" y="1881036"/>
              <a:ext cx="211151" cy="8660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58" name="Oval 37"/>
            <p:cNvSpPr>
              <a:spLocks noChangeArrowheads="1"/>
            </p:cNvSpPr>
            <p:nvPr/>
          </p:nvSpPr>
          <p:spPr bwMode="auto">
            <a:xfrm>
              <a:off x="2215008" y="1881036"/>
              <a:ext cx="211151" cy="8660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59" name="Oval 36"/>
            <p:cNvSpPr>
              <a:spLocks noChangeArrowheads="1"/>
            </p:cNvSpPr>
            <p:nvPr/>
          </p:nvSpPr>
          <p:spPr bwMode="auto">
            <a:xfrm>
              <a:off x="2760418" y="1881036"/>
              <a:ext cx="211151" cy="8660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60" name="Oval 35"/>
            <p:cNvSpPr>
              <a:spLocks noChangeArrowheads="1"/>
            </p:cNvSpPr>
            <p:nvPr/>
          </p:nvSpPr>
          <p:spPr bwMode="auto">
            <a:xfrm>
              <a:off x="3023050" y="1881036"/>
              <a:ext cx="211151" cy="8660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61" name="Oval 34"/>
            <p:cNvSpPr>
              <a:spLocks noChangeArrowheads="1"/>
            </p:cNvSpPr>
            <p:nvPr/>
          </p:nvSpPr>
          <p:spPr bwMode="auto">
            <a:xfrm>
              <a:off x="3845269" y="2301779"/>
              <a:ext cx="126840" cy="130285"/>
            </a:xfrm>
            <a:prstGeom prst="ellipse">
              <a:avLst/>
            </a:prstGeom>
            <a:solidFill>
              <a:srgbClr val="1F497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62" name="Oval 33"/>
            <p:cNvSpPr>
              <a:spLocks noChangeArrowheads="1"/>
            </p:cNvSpPr>
            <p:nvPr/>
          </p:nvSpPr>
          <p:spPr bwMode="auto">
            <a:xfrm>
              <a:off x="4012398" y="2301779"/>
              <a:ext cx="126840" cy="130285"/>
            </a:xfrm>
            <a:prstGeom prst="ellipse">
              <a:avLst/>
            </a:prstGeom>
            <a:solidFill>
              <a:srgbClr val="1F497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63" name="Oval 32"/>
            <p:cNvSpPr>
              <a:spLocks noChangeArrowheads="1"/>
            </p:cNvSpPr>
            <p:nvPr/>
          </p:nvSpPr>
          <p:spPr bwMode="auto">
            <a:xfrm>
              <a:off x="4179527" y="2301779"/>
              <a:ext cx="126840" cy="130285"/>
            </a:xfrm>
            <a:prstGeom prst="ellipse">
              <a:avLst/>
            </a:prstGeom>
            <a:solidFill>
              <a:srgbClr val="1F497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64" name="Oval 31"/>
            <p:cNvSpPr>
              <a:spLocks noChangeArrowheads="1"/>
            </p:cNvSpPr>
            <p:nvPr/>
          </p:nvSpPr>
          <p:spPr bwMode="auto">
            <a:xfrm>
              <a:off x="4346657" y="2301779"/>
              <a:ext cx="126840" cy="130285"/>
            </a:xfrm>
            <a:prstGeom prst="ellipse">
              <a:avLst/>
            </a:prstGeom>
            <a:solidFill>
              <a:srgbClr val="1F497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65" name="Oval 30"/>
            <p:cNvSpPr>
              <a:spLocks noChangeArrowheads="1"/>
            </p:cNvSpPr>
            <p:nvPr/>
          </p:nvSpPr>
          <p:spPr bwMode="auto">
            <a:xfrm>
              <a:off x="4501849" y="2301779"/>
              <a:ext cx="126840" cy="130285"/>
            </a:xfrm>
            <a:prstGeom prst="ellipse">
              <a:avLst/>
            </a:prstGeom>
            <a:solidFill>
              <a:srgbClr val="1F497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66" name="Oval 29"/>
            <p:cNvSpPr>
              <a:spLocks noChangeArrowheads="1"/>
            </p:cNvSpPr>
            <p:nvPr/>
          </p:nvSpPr>
          <p:spPr bwMode="auto">
            <a:xfrm>
              <a:off x="4668979" y="2301779"/>
              <a:ext cx="126840" cy="130285"/>
            </a:xfrm>
            <a:prstGeom prst="ellipse">
              <a:avLst/>
            </a:prstGeom>
            <a:solidFill>
              <a:srgbClr val="1F497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67" name="Text Box 28"/>
            <p:cNvSpPr txBox="1">
              <a:spLocks noChangeArrowheads="1"/>
            </p:cNvSpPr>
            <p:nvPr/>
          </p:nvSpPr>
          <p:spPr bwMode="auto">
            <a:xfrm>
              <a:off x="4898036" y="1779107"/>
              <a:ext cx="1695173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Conduction Band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xt Box 27"/>
            <p:cNvSpPr txBox="1">
              <a:spLocks noChangeArrowheads="1"/>
            </p:cNvSpPr>
            <p:nvPr/>
          </p:nvSpPr>
          <p:spPr bwMode="auto">
            <a:xfrm>
              <a:off x="4945787" y="2205215"/>
              <a:ext cx="1695173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Valence Band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AutoShape 26"/>
            <p:cNvSpPr>
              <a:spLocks noChangeShapeType="1"/>
            </p:cNvSpPr>
            <p:nvPr/>
          </p:nvSpPr>
          <p:spPr bwMode="auto">
            <a:xfrm>
              <a:off x="2248584" y="2386081"/>
              <a:ext cx="1098281" cy="7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84" name="AutoShape 7"/>
            <p:cNvSpPr>
              <a:spLocks noChangeShapeType="1"/>
            </p:cNvSpPr>
            <p:nvPr/>
          </p:nvSpPr>
          <p:spPr bwMode="auto">
            <a:xfrm>
              <a:off x="6542472" y="1881036"/>
              <a:ext cx="746" cy="5173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85" name="Text Box 6"/>
            <p:cNvSpPr txBox="1">
              <a:spLocks noChangeArrowheads="1"/>
            </p:cNvSpPr>
            <p:nvPr/>
          </p:nvSpPr>
          <p:spPr bwMode="auto">
            <a:xfrm>
              <a:off x="6609623" y="1963805"/>
              <a:ext cx="934882" cy="4268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Band Gap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10799" y="3789040"/>
            <a:ext cx="8193649" cy="2016224"/>
            <a:chOff x="1309224" y="2925774"/>
            <a:chExt cx="6434494" cy="1583346"/>
          </a:xfrm>
        </p:grpSpPr>
        <p:sp>
          <p:nvSpPr>
            <p:cNvPr id="47" name="Text Box 48"/>
            <p:cNvSpPr txBox="1">
              <a:spLocks noChangeArrowheads="1"/>
            </p:cNvSpPr>
            <p:nvPr/>
          </p:nvSpPr>
          <p:spPr bwMode="auto">
            <a:xfrm>
              <a:off x="5507612" y="3417025"/>
              <a:ext cx="417825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x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AutoShape 47"/>
            <p:cNvSpPr>
              <a:spLocks noChangeShapeType="1"/>
            </p:cNvSpPr>
            <p:nvPr/>
          </p:nvSpPr>
          <p:spPr bwMode="auto">
            <a:xfrm>
              <a:off x="1309224" y="3719746"/>
              <a:ext cx="4437143" cy="7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50" name="Text Box 45"/>
            <p:cNvSpPr txBox="1">
              <a:spLocks noChangeArrowheads="1"/>
            </p:cNvSpPr>
            <p:nvPr/>
          </p:nvSpPr>
          <p:spPr bwMode="auto">
            <a:xfrm>
              <a:off x="1669598" y="3284441"/>
              <a:ext cx="1683235" cy="4207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Majority Negative Carriers</a:t>
              </a:r>
              <a:b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</a:b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Minority Positive Carriers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Text Box 44"/>
            <p:cNvSpPr txBox="1">
              <a:spLocks noChangeArrowheads="1"/>
            </p:cNvSpPr>
            <p:nvPr/>
          </p:nvSpPr>
          <p:spPr bwMode="auto">
            <a:xfrm>
              <a:off x="3761704" y="3797315"/>
              <a:ext cx="1683235" cy="65525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Majority Positive Carriers</a:t>
              </a:r>
              <a:b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</a:b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Minority Negative Carriers</a:t>
              </a: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AutoShape 25"/>
            <p:cNvSpPr>
              <a:spLocks noChangeShapeType="1"/>
            </p:cNvSpPr>
            <p:nvPr/>
          </p:nvSpPr>
          <p:spPr bwMode="auto">
            <a:xfrm>
              <a:off x="2248584" y="3290572"/>
              <a:ext cx="875192" cy="7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grpSp>
          <p:nvGrpSpPr>
            <p:cNvPr id="71" name="Group 22"/>
            <p:cNvGrpSpPr>
              <a:grpSpLocks/>
            </p:cNvGrpSpPr>
            <p:nvPr/>
          </p:nvGrpSpPr>
          <p:grpSpPr bwMode="auto">
            <a:xfrm>
              <a:off x="3131983" y="3290572"/>
              <a:ext cx="952043" cy="851451"/>
              <a:chOff x="4879" y="3913"/>
              <a:chExt cx="1276" cy="1111"/>
            </a:xfrm>
          </p:grpSpPr>
          <p:sp>
            <p:nvSpPr>
              <p:cNvPr id="72" name="Arc 24"/>
              <p:cNvSpPr>
                <a:spLocks/>
              </p:cNvSpPr>
              <p:nvPr/>
            </p:nvSpPr>
            <p:spPr bwMode="auto">
              <a:xfrm>
                <a:off x="4879" y="3913"/>
                <a:ext cx="594" cy="6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sz="2800"/>
              </a:p>
            </p:txBody>
          </p:sp>
          <p:sp>
            <p:nvSpPr>
              <p:cNvPr id="73" name="Arc 23"/>
              <p:cNvSpPr>
                <a:spLocks/>
              </p:cNvSpPr>
              <p:nvPr/>
            </p:nvSpPr>
            <p:spPr bwMode="auto">
              <a:xfrm flipH="1" flipV="1">
                <a:off x="5473" y="4556"/>
                <a:ext cx="682" cy="4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sz="2800"/>
              </a:p>
            </p:txBody>
          </p:sp>
        </p:grpSp>
        <p:sp>
          <p:nvSpPr>
            <p:cNvPr id="74" name="AutoShape 21"/>
            <p:cNvSpPr>
              <a:spLocks noChangeShapeType="1"/>
            </p:cNvSpPr>
            <p:nvPr/>
          </p:nvSpPr>
          <p:spPr bwMode="auto">
            <a:xfrm>
              <a:off x="4072087" y="4141257"/>
              <a:ext cx="760291" cy="7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75" name="AutoShape 20"/>
            <p:cNvSpPr>
              <a:spLocks noChangeShapeType="1"/>
            </p:cNvSpPr>
            <p:nvPr/>
          </p:nvSpPr>
          <p:spPr bwMode="auto">
            <a:xfrm flipV="1">
              <a:off x="3563983" y="3024638"/>
              <a:ext cx="746" cy="148448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76" name="Text Box 19"/>
            <p:cNvSpPr txBox="1">
              <a:spLocks noChangeArrowheads="1"/>
            </p:cNvSpPr>
            <p:nvPr/>
          </p:nvSpPr>
          <p:spPr bwMode="auto">
            <a:xfrm>
              <a:off x="3644563" y="2925774"/>
              <a:ext cx="1648167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Positive Potential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Text Box 5"/>
            <p:cNvSpPr txBox="1">
              <a:spLocks noChangeArrowheads="1"/>
            </p:cNvSpPr>
            <p:nvPr/>
          </p:nvSpPr>
          <p:spPr bwMode="auto">
            <a:xfrm>
              <a:off x="6338784" y="3219299"/>
              <a:ext cx="1404934" cy="100089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Natural Potential Difference (V</a:t>
              </a:r>
              <a:r>
                <a:rPr kumimoji="0" lang="en-US" sz="16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) + Applied Potential Difference (V)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AutoShape 4"/>
            <p:cNvSpPr>
              <a:spLocks noChangeShapeType="1"/>
            </p:cNvSpPr>
            <p:nvPr/>
          </p:nvSpPr>
          <p:spPr bwMode="auto">
            <a:xfrm>
              <a:off x="6338038" y="3320461"/>
              <a:ext cx="746" cy="8207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88" name="Text Box 3"/>
            <p:cNvSpPr txBox="1">
              <a:spLocks noChangeArrowheads="1"/>
            </p:cNvSpPr>
            <p:nvPr/>
          </p:nvSpPr>
          <p:spPr bwMode="auto">
            <a:xfrm>
              <a:off x="2206801" y="3800217"/>
              <a:ext cx="1175876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n-side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Text Box 2"/>
            <p:cNvSpPr txBox="1">
              <a:spLocks noChangeArrowheads="1"/>
            </p:cNvSpPr>
            <p:nvPr/>
          </p:nvSpPr>
          <p:spPr bwMode="auto">
            <a:xfrm>
              <a:off x="4031797" y="3284441"/>
              <a:ext cx="1175876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p-side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539552" y="321297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N type (extra negative carriers), P type (extra positive carriers)</a:t>
            </a:r>
            <a:endParaRPr lang="en-US" dirty="0"/>
          </a:p>
        </p:txBody>
      </p:sp>
      <p:grpSp>
        <p:nvGrpSpPr>
          <p:cNvPr id="99" name="Group 98"/>
          <p:cNvGrpSpPr/>
          <p:nvPr/>
        </p:nvGrpSpPr>
        <p:grpSpPr>
          <a:xfrm>
            <a:off x="2915816" y="1916832"/>
            <a:ext cx="360040" cy="648072"/>
            <a:chOff x="2915816" y="1916832"/>
            <a:chExt cx="360040" cy="648072"/>
          </a:xfrm>
        </p:grpSpPr>
        <p:cxnSp>
          <p:nvCxnSpPr>
            <p:cNvPr id="95" name="Straight Arrow Connector 94"/>
            <p:cNvCxnSpPr/>
            <p:nvPr/>
          </p:nvCxnSpPr>
          <p:spPr>
            <a:xfrm>
              <a:off x="2915816" y="1916832"/>
              <a:ext cx="36004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>
              <a:off x="2915816" y="2564904"/>
              <a:ext cx="360040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70216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P-N Junction</a:t>
            </a:r>
            <a:endParaRPr lang="en-US" dirty="0"/>
          </a:p>
        </p:txBody>
      </p:sp>
      <p:grpSp>
        <p:nvGrpSpPr>
          <p:cNvPr id="4" name="Group 91"/>
          <p:cNvGrpSpPr/>
          <p:nvPr/>
        </p:nvGrpSpPr>
        <p:grpSpPr>
          <a:xfrm>
            <a:off x="410799" y="1412776"/>
            <a:ext cx="8193649" cy="2016224"/>
            <a:chOff x="1309224" y="2925774"/>
            <a:chExt cx="6434494" cy="1583346"/>
          </a:xfrm>
        </p:grpSpPr>
        <p:sp>
          <p:nvSpPr>
            <p:cNvPr id="47" name="Text Box 48"/>
            <p:cNvSpPr txBox="1">
              <a:spLocks noChangeArrowheads="1"/>
            </p:cNvSpPr>
            <p:nvPr/>
          </p:nvSpPr>
          <p:spPr bwMode="auto">
            <a:xfrm>
              <a:off x="5507612" y="3417025"/>
              <a:ext cx="417825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x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AutoShape 47"/>
            <p:cNvSpPr>
              <a:spLocks noChangeShapeType="1"/>
            </p:cNvSpPr>
            <p:nvPr/>
          </p:nvSpPr>
          <p:spPr bwMode="auto">
            <a:xfrm>
              <a:off x="1309224" y="3719746"/>
              <a:ext cx="4437143" cy="7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50" name="Text Box 45"/>
            <p:cNvSpPr txBox="1">
              <a:spLocks noChangeArrowheads="1"/>
            </p:cNvSpPr>
            <p:nvPr/>
          </p:nvSpPr>
          <p:spPr bwMode="auto">
            <a:xfrm>
              <a:off x="1669598" y="3284441"/>
              <a:ext cx="1683235" cy="4207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Minority Positive Carriers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Text Box 44"/>
            <p:cNvSpPr txBox="1">
              <a:spLocks noChangeArrowheads="1"/>
            </p:cNvSpPr>
            <p:nvPr/>
          </p:nvSpPr>
          <p:spPr bwMode="auto">
            <a:xfrm>
              <a:off x="3761704" y="3797315"/>
              <a:ext cx="1683235" cy="65525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Majority Positive Carriers</a:t>
              </a:r>
              <a:br>
                <a:rPr kumimoji="0" 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</a:br>
              <a:endPara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AutoShape 25"/>
            <p:cNvSpPr>
              <a:spLocks noChangeShapeType="1"/>
            </p:cNvSpPr>
            <p:nvPr/>
          </p:nvSpPr>
          <p:spPr bwMode="auto">
            <a:xfrm>
              <a:off x="2248584" y="3290572"/>
              <a:ext cx="875192" cy="7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3131983" y="3290572"/>
              <a:ext cx="952043" cy="851451"/>
              <a:chOff x="4879" y="3913"/>
              <a:chExt cx="1276" cy="1111"/>
            </a:xfrm>
          </p:grpSpPr>
          <p:sp>
            <p:nvSpPr>
              <p:cNvPr id="72" name="Arc 24"/>
              <p:cNvSpPr>
                <a:spLocks/>
              </p:cNvSpPr>
              <p:nvPr/>
            </p:nvSpPr>
            <p:spPr bwMode="auto">
              <a:xfrm>
                <a:off x="4879" y="3913"/>
                <a:ext cx="594" cy="63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sz="2800"/>
              </a:p>
            </p:txBody>
          </p:sp>
          <p:sp>
            <p:nvSpPr>
              <p:cNvPr id="73" name="Arc 23"/>
              <p:cNvSpPr>
                <a:spLocks/>
              </p:cNvSpPr>
              <p:nvPr/>
            </p:nvSpPr>
            <p:spPr bwMode="auto">
              <a:xfrm flipH="1" flipV="1">
                <a:off x="5473" y="4556"/>
                <a:ext cx="682" cy="46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sz="2800"/>
              </a:p>
            </p:txBody>
          </p:sp>
        </p:grpSp>
        <p:sp>
          <p:nvSpPr>
            <p:cNvPr id="74" name="AutoShape 21"/>
            <p:cNvSpPr>
              <a:spLocks noChangeShapeType="1"/>
            </p:cNvSpPr>
            <p:nvPr/>
          </p:nvSpPr>
          <p:spPr bwMode="auto">
            <a:xfrm>
              <a:off x="4072087" y="4141257"/>
              <a:ext cx="760291" cy="7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75" name="AutoShape 20"/>
            <p:cNvSpPr>
              <a:spLocks noChangeShapeType="1"/>
            </p:cNvSpPr>
            <p:nvPr/>
          </p:nvSpPr>
          <p:spPr bwMode="auto">
            <a:xfrm flipV="1">
              <a:off x="3563983" y="3024638"/>
              <a:ext cx="746" cy="148448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76" name="Text Box 19"/>
            <p:cNvSpPr txBox="1">
              <a:spLocks noChangeArrowheads="1"/>
            </p:cNvSpPr>
            <p:nvPr/>
          </p:nvSpPr>
          <p:spPr bwMode="auto">
            <a:xfrm>
              <a:off x="3644563" y="2925774"/>
              <a:ext cx="1648167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Positive Potential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Text Box 5"/>
            <p:cNvSpPr txBox="1">
              <a:spLocks noChangeArrowheads="1"/>
            </p:cNvSpPr>
            <p:nvPr/>
          </p:nvSpPr>
          <p:spPr bwMode="auto">
            <a:xfrm>
              <a:off x="6338784" y="3219299"/>
              <a:ext cx="1404934" cy="100089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Natural Potential Difference (V</a:t>
              </a:r>
              <a:r>
                <a:rPr kumimoji="0" lang="en-US" sz="16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) + Applied Potential Difference (V)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AutoShape 4"/>
            <p:cNvSpPr>
              <a:spLocks noChangeShapeType="1"/>
            </p:cNvSpPr>
            <p:nvPr/>
          </p:nvSpPr>
          <p:spPr bwMode="auto">
            <a:xfrm>
              <a:off x="6338038" y="3320461"/>
              <a:ext cx="746" cy="8207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2800"/>
            </a:p>
          </p:txBody>
        </p:sp>
        <p:sp>
          <p:nvSpPr>
            <p:cNvPr id="88" name="Text Box 3"/>
            <p:cNvSpPr txBox="1">
              <a:spLocks noChangeArrowheads="1"/>
            </p:cNvSpPr>
            <p:nvPr/>
          </p:nvSpPr>
          <p:spPr bwMode="auto">
            <a:xfrm>
              <a:off x="2206801" y="3800217"/>
              <a:ext cx="1175876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n-side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Text Box 2"/>
            <p:cNvSpPr txBox="1">
              <a:spLocks noChangeArrowheads="1"/>
            </p:cNvSpPr>
            <p:nvPr/>
          </p:nvSpPr>
          <p:spPr bwMode="auto">
            <a:xfrm>
              <a:off x="4031797" y="3284441"/>
              <a:ext cx="1175876" cy="3172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p-side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11560" y="3501008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For positive carriers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I</a:t>
            </a:r>
            <a:r>
              <a:rPr lang="en-US" baseline="-25000" dirty="0" smtClean="0"/>
              <a:t>0</a:t>
            </a:r>
            <a:br>
              <a:rPr lang="en-US" baseline="-25000" dirty="0" smtClean="0"/>
            </a:br>
            <a:r>
              <a:rPr lang="en-US" dirty="0" smtClean="0"/>
              <a:t>Independent of applied potential, depends on number of minority carriers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</a:t>
            </a:r>
            <a:r>
              <a:rPr lang="en-US" baseline="-25000" dirty="0" smtClean="0"/>
              <a:t>1</a:t>
            </a:r>
            <a:br>
              <a:rPr lang="en-US" baseline="-25000" dirty="0" smtClean="0"/>
            </a:br>
            <a:r>
              <a:rPr lang="en-US" dirty="0" smtClean="0"/>
              <a:t> Needs to overcome potential hill. At V=0, I</a:t>
            </a:r>
            <a:r>
              <a:rPr lang="en-US" baseline="-25000" dirty="0" smtClean="0"/>
              <a:t>1</a:t>
            </a:r>
            <a:r>
              <a:rPr lang="en-US" dirty="0" smtClean="0"/>
              <a:t> = I</a:t>
            </a:r>
            <a:r>
              <a:rPr lang="en-US" baseline="-25000" dirty="0" smtClean="0"/>
              <a:t>0</a:t>
            </a:r>
            <a:r>
              <a:rPr lang="en-US" dirty="0" smtClean="0"/>
              <a:t>, I</a:t>
            </a:r>
            <a:r>
              <a:rPr lang="en-US" baseline="-25000" dirty="0" smtClean="0"/>
              <a:t>1</a:t>
            </a:r>
            <a:r>
              <a:rPr lang="en-US" dirty="0" smtClean="0"/>
              <a:t> increases exponentially with V. </a:t>
            </a:r>
            <a:endParaRPr lang="en-US" baseline="-25000" dirty="0"/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1619672" y="4005064"/>
            <a:ext cx="86409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1619672" y="4509120"/>
            <a:ext cx="2376264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1409" y="5373216"/>
            <a:ext cx="3018743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9135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P-N Junction</a:t>
            </a: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340767"/>
            <a:ext cx="2736304" cy="1109603"/>
          </a:xfrm>
          <a:prstGeom prst="rect">
            <a:avLst/>
          </a:prstGeom>
          <a:noFill/>
        </p:spPr>
      </p:pic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395536" y="2348881"/>
            <a:ext cx="8136904" cy="4176463"/>
          </a:xfrm>
        </p:spPr>
        <p:txBody>
          <a:bodyPr>
            <a:noAutofit/>
          </a:bodyPr>
          <a:lstStyle/>
          <a:p>
            <a:r>
              <a:rPr lang="en-US" sz="2000" dirty="0" smtClean="0"/>
              <a:t>Current of diode is measured as function of voltage and at different temperatures</a:t>
            </a:r>
          </a:p>
          <a:p>
            <a:r>
              <a:rPr lang="en-US" sz="2000" dirty="0" smtClean="0"/>
              <a:t>Determine I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at each temperature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Plot of </a:t>
            </a:r>
            <a:r>
              <a:rPr lang="en-US" sz="2000" dirty="0" err="1" smtClean="0"/>
              <a:t>ln</a:t>
            </a:r>
            <a:r>
              <a:rPr lang="en-US" sz="2000" dirty="0" smtClean="0"/>
              <a:t>(I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</a:t>
            </a:r>
            <a:r>
              <a:rPr lang="en-US" sz="2000" dirty="0" err="1" smtClean="0"/>
              <a:t>vs</a:t>
            </a:r>
            <a:r>
              <a:rPr lang="en-US" sz="2000" dirty="0" smtClean="0"/>
              <a:t> 1/T is linear, and slope gives band gap energy of material.</a:t>
            </a:r>
            <a:endParaRPr lang="en-US" sz="2000" baseline="-25000" dirty="0" smtClean="0"/>
          </a:p>
          <a:p>
            <a:endParaRPr lang="en-US" sz="16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1475656" y="3573016"/>
            <a:ext cx="6002610" cy="1080120"/>
            <a:chOff x="1475656" y="3573016"/>
            <a:chExt cx="6002610" cy="1080120"/>
          </a:xfrm>
        </p:grpSpPr>
        <p:pic>
          <p:nvPicPr>
            <p:cNvPr id="33793" name="Picture 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75656" y="3573016"/>
              <a:ext cx="2640293" cy="1080120"/>
            </a:xfrm>
            <a:prstGeom prst="rect">
              <a:avLst/>
            </a:prstGeom>
            <a:noFill/>
          </p:spPr>
        </p:pic>
        <p:pic>
          <p:nvPicPr>
            <p:cNvPr id="33795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16016" y="3704828"/>
              <a:ext cx="2762250" cy="87630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xmlns="" val="373414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Band Gap of </a:t>
            </a:r>
            <a:r>
              <a:rPr lang="fr-FR" dirty="0" err="1" smtClean="0"/>
              <a:t>Silicon</a:t>
            </a: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734481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271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Band Gap of </a:t>
            </a:r>
            <a:r>
              <a:rPr lang="fr-FR" dirty="0" err="1" smtClean="0"/>
              <a:t>Silicon</a:t>
            </a: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63284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5389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Sources of </a:t>
            </a:r>
            <a:r>
              <a:rPr lang="fr-FR" dirty="0" err="1" smtClean="0"/>
              <a:t>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Temperature Errors</a:t>
            </a:r>
          </a:p>
          <a:p>
            <a:pPr lvl="1"/>
            <a:r>
              <a:rPr lang="en-US" sz="2000" dirty="0" smtClean="0"/>
              <a:t>Poor Thermal Contact</a:t>
            </a:r>
          </a:p>
          <a:p>
            <a:pPr lvl="1"/>
            <a:r>
              <a:rPr lang="en-US" sz="2000" dirty="0" smtClean="0"/>
              <a:t>Did not reach thermal equilibrium</a:t>
            </a:r>
          </a:p>
          <a:p>
            <a:pPr lvl="1"/>
            <a:r>
              <a:rPr lang="en-US" sz="2000" dirty="0" smtClean="0"/>
              <a:t>Insulation in refrigerator</a:t>
            </a:r>
          </a:p>
          <a:p>
            <a:pPr lvl="1"/>
            <a:r>
              <a:rPr lang="en-US" sz="2000" dirty="0" smtClean="0"/>
              <a:t>Temperature calibration with Platinum</a:t>
            </a:r>
          </a:p>
          <a:p>
            <a:r>
              <a:rPr lang="en-US" sz="2400" dirty="0" smtClean="0"/>
              <a:t>Silicon Band Gap errors</a:t>
            </a:r>
          </a:p>
          <a:p>
            <a:pPr lvl="1"/>
            <a:r>
              <a:rPr lang="en-US" sz="2000" dirty="0" err="1" smtClean="0"/>
              <a:t>Seebeck</a:t>
            </a:r>
            <a:r>
              <a:rPr lang="en-US" sz="2000" dirty="0" smtClean="0"/>
              <a:t> effect </a:t>
            </a:r>
          </a:p>
          <a:p>
            <a:pPr lvl="1"/>
            <a:r>
              <a:rPr lang="en-US" sz="2000" dirty="0" smtClean="0"/>
              <a:t>Temperature drift</a:t>
            </a:r>
          </a:p>
          <a:p>
            <a:r>
              <a:rPr lang="en-US" sz="2400" dirty="0" smtClean="0"/>
              <a:t>Sample impurities, Improperly calibrated thermometers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37174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Professor Morgan May</a:t>
            </a:r>
          </a:p>
          <a:p>
            <a:r>
              <a:rPr lang="en-US" sz="2400" dirty="0" smtClean="0"/>
              <a:t>Dr. Benjamin </a:t>
            </a:r>
            <a:r>
              <a:rPr lang="en-US" sz="2400" dirty="0" err="1" smtClean="0"/>
              <a:t>Nachumi</a:t>
            </a:r>
            <a:endParaRPr lang="en-US" sz="2400" dirty="0" smtClean="0"/>
          </a:p>
          <a:p>
            <a:r>
              <a:rPr lang="en-US" sz="2400" dirty="0" smtClean="0"/>
              <a:t>Kenneth Sikes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Imre</a:t>
            </a:r>
            <a:r>
              <a:rPr lang="en-US" sz="2400" dirty="0" smtClean="0"/>
              <a:t> </a:t>
            </a:r>
            <a:r>
              <a:rPr lang="en-US" sz="2400" dirty="0" err="1" smtClean="0"/>
              <a:t>Bartos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27986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Measure the response of crystalline solids to applied electric fields as a function of temperature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Fundamental properties of solid state systems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Physical basis for modern electronics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AutoNum type="arabicPeriod"/>
            </a:pPr>
            <a:r>
              <a:rPr lang="en-US" dirty="0" smtClean="0"/>
              <a:t>Critical temperature of NbTi superconductor</a:t>
            </a:r>
          </a:p>
          <a:p>
            <a:pPr>
              <a:buAutoNum type="arabicPeriod"/>
            </a:pPr>
            <a:r>
              <a:rPr lang="en-US" dirty="0" smtClean="0"/>
              <a:t>Resistance as a function of temperature in </a:t>
            </a:r>
            <a:r>
              <a:rPr lang="en-US" dirty="0" err="1" smtClean="0"/>
              <a:t>Pt</a:t>
            </a:r>
            <a:endParaRPr lang="en-US" dirty="0" smtClean="0"/>
          </a:p>
          <a:p>
            <a:pPr>
              <a:buAutoNum type="arabicPeriod"/>
            </a:pPr>
            <a:r>
              <a:rPr lang="en-US" dirty="0" smtClean="0"/>
              <a:t>Curie point and magnetization of Ni</a:t>
            </a:r>
          </a:p>
          <a:p>
            <a:pPr>
              <a:buAutoNum type="arabicPeriod"/>
            </a:pPr>
            <a:r>
              <a:rPr lang="en-US" dirty="0" smtClean="0"/>
              <a:t>Band gap of Si using a PN junction</a:t>
            </a:r>
          </a:p>
        </p:txBody>
      </p:sp>
    </p:spTree>
    <p:extLst>
      <p:ext uri="{BB962C8B-B14F-4D97-AF65-F5344CB8AC3E}">
        <p14:creationId xmlns:p14="http://schemas.microsoft.com/office/powerpoint/2010/main" xmlns="" val="347312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125113" cy="924475"/>
          </a:xfrm>
        </p:spPr>
        <p:txBody>
          <a:bodyPr/>
          <a:lstStyle/>
          <a:p>
            <a:r>
              <a:rPr lang="fr-FR" dirty="0" smtClean="0"/>
              <a:t>Methods</a:t>
            </a:r>
            <a:endParaRPr lang="en-US" dirty="0"/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04856" cy="1584176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fr-FR" sz="4500" dirty="0" err="1" smtClean="0"/>
              <a:t>Low-temperature</a:t>
            </a:r>
            <a:r>
              <a:rPr lang="fr-FR" sz="4500" dirty="0" smtClean="0"/>
              <a:t> </a:t>
            </a:r>
            <a:r>
              <a:rPr lang="fr-FR" sz="4500" dirty="0" err="1" smtClean="0"/>
              <a:t>measurements</a:t>
            </a:r>
            <a:r>
              <a:rPr lang="fr-FR" sz="4500" dirty="0" smtClean="0"/>
              <a:t> in </a:t>
            </a:r>
            <a:r>
              <a:rPr lang="fr-FR" sz="4500" dirty="0" err="1" smtClean="0"/>
              <a:t>helium</a:t>
            </a:r>
            <a:r>
              <a:rPr lang="fr-FR" sz="4500" dirty="0" smtClean="0"/>
              <a:t> </a:t>
            </a:r>
            <a:r>
              <a:rPr lang="fr-FR" sz="4500" dirty="0" err="1" smtClean="0"/>
              <a:t>refrigerator</a:t>
            </a:r>
            <a:endParaRPr lang="fr-FR" sz="4500" dirty="0" smtClean="0"/>
          </a:p>
          <a:p>
            <a:pPr>
              <a:buFont typeface="Wingdings" pitchFamily="2" charset="2"/>
              <a:buChar char="§"/>
            </a:pPr>
            <a:r>
              <a:rPr lang="fr-FR" sz="4500" dirty="0" smtClean="0"/>
              <a:t>High-</a:t>
            </a:r>
            <a:r>
              <a:rPr lang="fr-FR" sz="4500" dirty="0" err="1" smtClean="0"/>
              <a:t>temperature</a:t>
            </a:r>
            <a:r>
              <a:rPr lang="fr-FR" sz="4500" dirty="0" smtClean="0"/>
              <a:t> </a:t>
            </a:r>
            <a:r>
              <a:rPr lang="fr-FR" sz="4500" dirty="0" err="1" smtClean="0"/>
              <a:t>measurements</a:t>
            </a:r>
            <a:r>
              <a:rPr lang="fr-FR" sz="4500" dirty="0" smtClean="0"/>
              <a:t> in </a:t>
            </a:r>
            <a:r>
              <a:rPr lang="fr-FR" sz="4500" dirty="0" err="1" smtClean="0"/>
              <a:t>oven</a:t>
            </a:r>
            <a:endParaRPr lang="fr-FR" sz="4500" dirty="0" smtClean="0"/>
          </a:p>
          <a:p>
            <a:pPr>
              <a:buFont typeface="Wingdings" pitchFamily="2" charset="2"/>
              <a:buChar char="§"/>
            </a:pPr>
            <a:r>
              <a:rPr lang="fr-FR" sz="4500" dirty="0" smtClean="0"/>
              <a:t>Measurement setup:</a:t>
            </a:r>
          </a:p>
          <a:p>
            <a:pPr>
              <a:buFont typeface="Wingdings" pitchFamily="2" charset="2"/>
              <a:buChar char="§"/>
            </a:pPr>
            <a:endParaRPr lang="en-US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24436"/>
            <a:ext cx="5076207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9916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41784"/>
            <a:ext cx="8229600" cy="1143000"/>
          </a:xfrm>
        </p:spPr>
        <p:txBody>
          <a:bodyPr/>
          <a:lstStyle/>
          <a:p>
            <a:r>
              <a:rPr lang="fr-FR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Measure small resistances with four-point contact measurement: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Seebeck effect: measurement error due to thermal gradient across leads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Alternate the direction of applied current, take two voltage measurements, and average them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998236" y="2226243"/>
            <a:ext cx="3157940" cy="2179404"/>
            <a:chOff x="2998236" y="1916832"/>
            <a:chExt cx="3229948" cy="2323420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3682312" y="3068052"/>
              <a:ext cx="1447589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178256" y="2419980"/>
              <a:ext cx="504056" cy="64807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3178256" y="3068052"/>
              <a:ext cx="504056" cy="6396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122472" y="2419980"/>
              <a:ext cx="576064" cy="64807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5122472" y="3068052"/>
              <a:ext cx="576064" cy="6396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186368" y="2564904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 smtClean="0"/>
                <a:t>R</a:t>
              </a:r>
              <a:endParaRPr lang="en-US" sz="28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998236" y="3717032"/>
              <a:ext cx="6840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 smtClean="0"/>
                <a:t>I-</a:t>
              </a:r>
              <a:endParaRPr lang="en-US" sz="28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54520" y="3717032"/>
              <a:ext cx="6736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 smtClean="0"/>
                <a:t>I+</a:t>
              </a:r>
              <a:endParaRPr lang="en-US" sz="28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482512" y="1916832"/>
              <a:ext cx="7456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/>
                <a:t>V</a:t>
              </a:r>
              <a:r>
                <a:rPr lang="fr-FR" sz="2800" dirty="0" smtClean="0"/>
                <a:t>+</a:t>
              </a:r>
              <a:endParaRPr lang="en-US" sz="28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025255" y="1916832"/>
              <a:ext cx="5068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 smtClean="0"/>
                <a:t>V-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92818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Superconductivity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Below a critical temperature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c</a:t>
            </a:r>
            <a:r>
              <a:rPr lang="en-US" baseline="-25000" dirty="0" smtClean="0"/>
              <a:t> </a:t>
            </a:r>
            <a:r>
              <a:rPr lang="en-US" dirty="0" smtClean="0"/>
              <a:t>, superconductors carry current without resistance</a:t>
            </a:r>
            <a:endParaRPr lang="en-US" baseline="-25000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Low-temperature superconductivity 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c</a:t>
            </a:r>
            <a:r>
              <a:rPr lang="en-US" baseline="-25000" dirty="0" smtClean="0"/>
              <a:t>  </a:t>
            </a:r>
            <a:r>
              <a:rPr lang="en-US" dirty="0" smtClean="0"/>
              <a:t>&lt; 40Κ), predicted by BCS theory (1957)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Electron-phonon interactions create Cooper pairs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Cooper pairs form Bose-Einstein condensate, insensitive to disorder, so no resistivity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High-temperature superconductivity 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c</a:t>
            </a:r>
            <a:r>
              <a:rPr lang="en-US" baseline="-25000" dirty="0" smtClean="0"/>
              <a:t>  </a:t>
            </a:r>
            <a:r>
              <a:rPr lang="en-US" dirty="0" smtClean="0"/>
              <a:t>&gt; 40Κ) unexplained, various pairing mechanisms proposed </a:t>
            </a:r>
          </a:p>
          <a:p>
            <a:pPr marL="0" indent="0">
              <a:buNone/>
            </a:pP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xmlns="" val="19199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52535" y="-15477"/>
            <a:ext cx="9396536" cy="6873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80112" y="371703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Accepted value: </a:t>
            </a:r>
            <a:r>
              <a:rPr lang="en-US" dirty="0" smtClean="0">
                <a:solidFill>
                  <a:srgbClr val="FF0000"/>
                </a:solidFill>
              </a:rPr>
              <a:t>19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11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Bloch-</a:t>
            </a:r>
            <a:r>
              <a:rPr lang="fr-FR" dirty="0" err="1" smtClean="0"/>
              <a:t>Grüneisen</a:t>
            </a:r>
            <a:r>
              <a:rPr lang="fr-FR" dirty="0" smtClean="0"/>
              <a:t> Conductivity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that resistance due to electron-phonon scattering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Phonons obey Bose-Einstein statistics: different phonon excitation populations at different temperatures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Finite number of possible excitations determined by lattice spacing and crystal size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39894" y="1556792"/>
            <a:ext cx="4698037" cy="458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4411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Bloch-</a:t>
            </a:r>
            <a:r>
              <a:rPr lang="fr-FR" dirty="0" err="1" smtClean="0"/>
              <a:t>Grüneisen</a:t>
            </a:r>
            <a:r>
              <a:rPr lang="fr-FR" dirty="0" smtClean="0"/>
              <a:t> Conductivity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fr-FR" dirty="0" smtClean="0"/>
                  <a:t>Debye approximation: assume that the energy of a phonon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∝</m:t>
                    </m:r>
                  </m:oMath>
                </a14:m>
                <a:r>
                  <a:rPr lang="en-US" dirty="0" smtClean="0"/>
                  <a:t> magnitude of wave vector</a:t>
                </a:r>
              </a:p>
              <a:p>
                <a:r>
                  <a:rPr lang="fr-FR" dirty="0" smtClean="0"/>
                  <a:t>Can show that </a:t>
                </a:r>
                <a:r>
                  <a:rPr lang="fr-FR" dirty="0" err="1" smtClean="0"/>
                  <a:t>resistivity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is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given</a:t>
                </a:r>
                <a:r>
                  <a:rPr lang="fr-FR" dirty="0" smtClean="0"/>
                  <a:t> by,</a:t>
                </a:r>
              </a:p>
              <a:p>
                <a:endParaRPr lang="fr-FR" dirty="0"/>
              </a:p>
              <a:p>
                <a:endParaRPr lang="fr-FR" dirty="0" smtClean="0"/>
              </a:p>
              <a:p>
                <a:r>
                  <a:rPr lang="fr-FR" dirty="0" err="1" smtClean="0"/>
                  <a:t>Universal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function</a:t>
                </a:r>
                <a:r>
                  <a:rPr lang="fr-FR" dirty="0" smtClean="0"/>
                  <a:t> of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𝑇</m:t>
                    </m:r>
                    <m:r>
                      <a:rPr lang="fr-FR" b="0" i="1" smtClean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fr-FR" b="0" i="0" smtClean="0">
                        <a:latin typeface="Cambria Math"/>
                      </a:rPr>
                      <m:t>Θ</m:t>
                    </m:r>
                  </m:oMath>
                </a14:m>
                <a:endParaRPr lang="en-US" dirty="0" smtClean="0"/>
              </a:p>
              <a:p>
                <a:r>
                  <a:rPr lang="fr-FR" dirty="0" err="1" smtClean="0"/>
                  <a:t>Low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temperatures</a:t>
                </a:r>
                <a:r>
                  <a:rPr lang="fr-FR" dirty="0" smtClean="0"/>
                  <a:t>: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/>
                      </a:rPr>
                      <m:t>𝜌</m:t>
                    </m:r>
                    <m:d>
                      <m:dPr>
                        <m:ctrlPr>
                          <a:rPr lang="fr-F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fr-FR" b="0" i="1" smtClean="0">
                        <a:latin typeface="Cambria Math"/>
                      </a:rPr>
                      <m:t>∝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𝑇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/</m:t>
                            </m:r>
                            <m:r>
                              <m:rPr>
                                <m:sty m:val="p"/>
                              </m:rPr>
                              <a:rPr lang="fr-FR" b="0" i="0" smtClean="0">
                                <a:latin typeface="Cambria Math"/>
                              </a:rPr>
                              <m:t>Θ</m:t>
                            </m:r>
                          </m:e>
                        </m:d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endParaRPr lang="fr-FR" b="0" dirty="0" smtClean="0"/>
              </a:p>
              <a:p>
                <a:r>
                  <a:rPr lang="fr-FR" dirty="0" smtClean="0"/>
                  <a:t>High </a:t>
                </a:r>
                <a:r>
                  <a:rPr lang="fr-FR" dirty="0" err="1" smtClean="0"/>
                  <a:t>temperatures</a:t>
                </a:r>
                <a:r>
                  <a:rPr lang="fr-FR" dirty="0" smtClean="0"/>
                  <a:t>: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𝜌</m:t>
                    </m:r>
                    <m:d>
                      <m:dPr>
                        <m:ctrlPr>
                          <a:rPr lang="fr-F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fr-FR" b="0" i="1" smtClean="0">
                        <a:latin typeface="Cambria Math"/>
                      </a:rPr>
                      <m:t>∝</m:t>
                    </m:r>
                    <m:d>
                      <m:dPr>
                        <m:ctrlPr>
                          <a:rPr lang="fr-F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𝑇</m:t>
                        </m:r>
                        <m:r>
                          <a:rPr lang="fr-FR" b="0" i="1" smtClean="0">
                            <a:latin typeface="Cambria Math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fr-FR" b="0" i="0" smtClean="0">
                            <a:latin typeface="Cambria Math"/>
                          </a:rPr>
                          <m:t>Θ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 t="-2830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233539"/>
            <a:ext cx="417195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7473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2077" y="0"/>
            <a:ext cx="9598613" cy="6894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80112" y="371703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Accepted value: 230 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227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460</Words>
  <Application>Microsoft Office PowerPoint</Application>
  <PresentationFormat>On-screen Show (4:3)</PresentationFormat>
  <Paragraphs>108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Conductivity</vt:lpstr>
      <vt:lpstr>Introduction</vt:lpstr>
      <vt:lpstr>Methods</vt:lpstr>
      <vt:lpstr>Methods</vt:lpstr>
      <vt:lpstr>Superconductivity</vt:lpstr>
      <vt:lpstr>Slide 6</vt:lpstr>
      <vt:lpstr>Bloch-Grüneisen Conductivity</vt:lpstr>
      <vt:lpstr>Bloch-Grüneisen Conductivity</vt:lpstr>
      <vt:lpstr>Slide 9</vt:lpstr>
      <vt:lpstr>Conductivity near the Curie Point</vt:lpstr>
      <vt:lpstr>Curie Point of Nickel</vt:lpstr>
      <vt:lpstr>Magnetization of Nickel</vt:lpstr>
      <vt:lpstr>P-N Junction</vt:lpstr>
      <vt:lpstr>P-N Junction</vt:lpstr>
      <vt:lpstr>P-N Junction</vt:lpstr>
      <vt:lpstr>Band Gap of Silicon</vt:lpstr>
      <vt:lpstr>Band Gap of Silicon</vt:lpstr>
      <vt:lpstr>Sources of Error</vt:lpstr>
      <vt:lpstr>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Conductivity</dc:title>
  <dc:creator>i99999</dc:creator>
  <cp:lastModifiedBy>Sheldon Kwok</cp:lastModifiedBy>
  <cp:revision>23</cp:revision>
  <dcterms:created xsi:type="dcterms:W3CDTF">2012-04-26T18:41:52Z</dcterms:created>
  <dcterms:modified xsi:type="dcterms:W3CDTF">2012-04-27T19:18:27Z</dcterms:modified>
</cp:coreProperties>
</file>