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9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>
        <p:scale>
          <a:sx n="66" d="100"/>
          <a:sy n="66" d="100"/>
        </p:scale>
        <p:origin x="-1506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7889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November 19,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November 19, 2014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6.xml"/><Relationship Id="rId7" Type="http://schemas.openxmlformats.org/officeDocument/2006/relationships/image" Target="../media/image2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200" dirty="0"/>
              <a:t>Determination of the electron charge using the Millikan oil drop method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Robert Lin, Kun Leng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32435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Advanced Physics Laboratory, Physics 3081, Fall 2014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997"/>
            <a:ext cx="8229600" cy="1384553"/>
          </a:xfrm>
        </p:spPr>
        <p:txBody>
          <a:bodyPr>
            <a:normAutofit/>
          </a:bodyPr>
          <a:lstStyle/>
          <a:p>
            <a:r>
              <a:rPr lang="en-US" dirty="0" smtClean="0"/>
              <a:t>Maximum likelihood principle was again used </a:t>
            </a:r>
          </a:p>
          <a:p>
            <a:pPr lvl="1"/>
            <a:r>
              <a:rPr lang="en-US" dirty="0" smtClean="0"/>
              <a:t>The normalized charge values were weighted according to the normalized uncertainties, yielding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 of a Single Charge Quantum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26" y="2393468"/>
            <a:ext cx="2973629" cy="343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3" y="2899981"/>
            <a:ext cx="2971800" cy="34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" y="3423201"/>
            <a:ext cx="6565392" cy="28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07364"/>
            <a:ext cx="6369452" cy="4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6" y="1522024"/>
            <a:ext cx="7229246" cy="5833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2900"/>
            <a:ext cx="7924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Actual Electron Charge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2534434"/>
            <a:ext cx="2461565" cy="5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Relative uncertainties in calculated droplet charges are ~10-20%</a:t>
            </a:r>
          </a:p>
          <a:p>
            <a:r>
              <a:rPr lang="en-US" dirty="0" smtClean="0"/>
              <a:t>Major </a:t>
            </a:r>
            <a:r>
              <a:rPr lang="en-US" dirty="0"/>
              <a:t>contributors </a:t>
            </a:r>
            <a:r>
              <a:rPr lang="en-US" dirty="0" smtClean="0"/>
              <a:t>are </a:t>
            </a:r>
          </a:p>
          <a:p>
            <a:pPr lvl="1"/>
            <a:r>
              <a:rPr lang="en-US" dirty="0" smtClean="0"/>
              <a:t>Relative error in </a:t>
            </a:r>
            <a:r>
              <a:rPr lang="en-US" dirty="0"/>
              <a:t>the distance </a:t>
            </a:r>
            <a:r>
              <a:rPr lang="en-US" dirty="0" smtClean="0"/>
              <a:t>measurement (contributes ~10-15%)</a:t>
            </a:r>
          </a:p>
          <a:p>
            <a:pPr lvl="1"/>
            <a:r>
              <a:rPr lang="en-US" dirty="0" smtClean="0"/>
              <a:t>Relative error in the </a:t>
            </a:r>
            <a:r>
              <a:rPr lang="en-US" dirty="0"/>
              <a:t>timing </a:t>
            </a:r>
            <a:r>
              <a:rPr lang="en-US" dirty="0" smtClean="0"/>
              <a:t>measurement (contributes anywhere from 1 to 11%)</a:t>
            </a:r>
          </a:p>
          <a:p>
            <a:r>
              <a:rPr lang="en-US" dirty="0" smtClean="0"/>
              <a:t>Future experiments can reduce the relative uncertainty by</a:t>
            </a:r>
          </a:p>
          <a:p>
            <a:pPr lvl="1"/>
            <a:r>
              <a:rPr lang="en-US" dirty="0" smtClean="0"/>
              <a:t>calibrating distance markings</a:t>
            </a:r>
          </a:p>
          <a:p>
            <a:pPr lvl="1"/>
            <a:r>
              <a:rPr lang="en-US" dirty="0" smtClean="0"/>
              <a:t>performing trials over a longer distance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Noticeable drift in the horizontal direction occurred during many of the </a:t>
            </a:r>
            <a:r>
              <a:rPr lang="en-US" dirty="0" smtClean="0"/>
              <a:t>trials</a:t>
            </a:r>
          </a:p>
          <a:p>
            <a:r>
              <a:rPr lang="en-US" dirty="0" smtClean="0"/>
              <a:t>May </a:t>
            </a:r>
            <a:r>
              <a:rPr lang="en-US" dirty="0"/>
              <a:t>be due to the photon-induced pressure from the illuminating </a:t>
            </a:r>
            <a:r>
              <a:rPr lang="en-US" dirty="0" smtClean="0"/>
              <a:t>lamp</a:t>
            </a:r>
          </a:p>
          <a:p>
            <a:r>
              <a:rPr lang="en-US" dirty="0" smtClean="0"/>
              <a:t>May </a:t>
            </a:r>
            <a:r>
              <a:rPr lang="en-US" dirty="0"/>
              <a:t>be a biasing </a:t>
            </a:r>
            <a:r>
              <a:rPr lang="en-US" dirty="0" smtClean="0"/>
              <a:t>factor</a:t>
            </a:r>
          </a:p>
          <a:p>
            <a:pPr lvl="1"/>
            <a:r>
              <a:rPr lang="en-US" dirty="0" smtClean="0"/>
              <a:t>direction of </a:t>
            </a:r>
            <a:r>
              <a:rPr lang="en-US" dirty="0"/>
              <a:t>the drag force </a:t>
            </a:r>
            <a:r>
              <a:rPr lang="en-US" dirty="0" smtClean="0"/>
              <a:t>is affected</a:t>
            </a:r>
          </a:p>
          <a:p>
            <a:pPr lvl="1"/>
            <a:r>
              <a:rPr lang="en-US" dirty="0" smtClean="0"/>
              <a:t>terminal velocity may be different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systematic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significant that an undergraduate laboratory using the Millikan oil drop experiment can obtain a value of </a:t>
            </a:r>
            <a:r>
              <a:rPr lang="en-US" dirty="0" smtClean="0"/>
              <a:t>charge quantization within 0.26% </a:t>
            </a:r>
            <a:r>
              <a:rPr lang="en-US" dirty="0"/>
              <a:t>of the actual value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result demonstrates the remarkable simplicity and ingenuity of the setup proposed by </a:t>
            </a:r>
            <a:r>
              <a:rPr lang="en-US" dirty="0" smtClean="0"/>
              <a:t>Millikan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Millikan</a:t>
            </a:r>
            <a:r>
              <a:rPr lang="en-US" dirty="0"/>
              <a:t>, R. A. On the Elementary Electrical Charge and the Avogadro Constant. Phys. Rev., 32, pp. 349-397, 1911.</a:t>
            </a:r>
          </a:p>
          <a:p>
            <a:r>
              <a:rPr lang="en-US" dirty="0" smtClean="0"/>
              <a:t>Maximum </a:t>
            </a:r>
            <a:r>
              <a:rPr lang="en-US" dirty="0"/>
              <a:t>likelihood. </a:t>
            </a:r>
            <a:r>
              <a:rPr lang="en-US" dirty="0" err="1"/>
              <a:t>WolframMathWorld</a:t>
            </a:r>
            <a:r>
              <a:rPr lang="en-US" dirty="0"/>
              <a:t>. </a:t>
            </a:r>
            <a:r>
              <a:rPr lang="en-US" dirty="0" smtClean="0"/>
              <a:t>http</a:t>
            </a:r>
            <a:r>
              <a:rPr lang="en-US" dirty="0"/>
              <a:t>://mathworld.wolfram.com/MaximumLikelihood.html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Experimental setup</a:t>
            </a:r>
          </a:p>
        </p:txBody>
      </p:sp>
      <p:sp>
        <p:nvSpPr>
          <p:cNvPr id="35" name="Shape 35"/>
          <p:cNvSpPr/>
          <p:nvPr/>
        </p:nvSpPr>
        <p:spPr>
          <a:xfrm>
            <a:off x="1798725" y="2251575"/>
            <a:ext cx="530699" cy="72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798725" y="3980300"/>
            <a:ext cx="1404599" cy="72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 rot="10800000" flipH="1">
            <a:off x="2934825" y="1869375"/>
            <a:ext cx="1342800" cy="382199"/>
          </a:xfrm>
          <a:prstGeom prst="bentConnector3">
            <a:avLst>
              <a:gd name="adj1" fmla="val -7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38"/>
          <p:cNvCxnSpPr/>
          <p:nvPr/>
        </p:nvCxnSpPr>
        <p:spPr>
          <a:xfrm>
            <a:off x="4287725" y="2602725"/>
            <a:ext cx="0" cy="459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" name="Shape 39"/>
          <p:cNvCxnSpPr/>
          <p:nvPr/>
        </p:nvCxnSpPr>
        <p:spPr>
          <a:xfrm>
            <a:off x="4153600" y="3072800"/>
            <a:ext cx="258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0" name="Shape 40"/>
          <p:cNvCxnSpPr/>
          <p:nvPr/>
        </p:nvCxnSpPr>
        <p:spPr>
          <a:xfrm>
            <a:off x="4211625" y="3149000"/>
            <a:ext cx="169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1" name="Shape 41"/>
          <p:cNvCxnSpPr/>
          <p:nvPr/>
        </p:nvCxnSpPr>
        <p:spPr>
          <a:xfrm>
            <a:off x="4153600" y="3225200"/>
            <a:ext cx="258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2" name="Shape 42"/>
          <p:cNvCxnSpPr/>
          <p:nvPr/>
        </p:nvCxnSpPr>
        <p:spPr>
          <a:xfrm>
            <a:off x="4211625" y="3301400"/>
            <a:ext cx="1692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3" name="Shape 43"/>
          <p:cNvCxnSpPr/>
          <p:nvPr/>
        </p:nvCxnSpPr>
        <p:spPr>
          <a:xfrm>
            <a:off x="4287825" y="3317175"/>
            <a:ext cx="0" cy="1144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4" name="Shape 44"/>
          <p:cNvCxnSpPr/>
          <p:nvPr/>
        </p:nvCxnSpPr>
        <p:spPr>
          <a:xfrm>
            <a:off x="2929675" y="4068850"/>
            <a:ext cx="1342800" cy="382199"/>
          </a:xfrm>
          <a:prstGeom prst="bentConnector3">
            <a:avLst>
              <a:gd name="adj1" fmla="val 385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" name="Shape 45"/>
          <p:cNvSpPr txBox="1"/>
          <p:nvPr/>
        </p:nvSpPr>
        <p:spPr>
          <a:xfrm>
            <a:off x="4504775" y="3034100"/>
            <a:ext cx="433800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</a:t>
            </a:r>
          </a:p>
        </p:txBody>
      </p:sp>
      <p:sp>
        <p:nvSpPr>
          <p:cNvPr id="46" name="Shape 46"/>
          <p:cNvSpPr/>
          <p:nvPr/>
        </p:nvSpPr>
        <p:spPr>
          <a:xfrm>
            <a:off x="2253175" y="2995200"/>
            <a:ext cx="72300" cy="72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05575" y="2842800"/>
            <a:ext cx="72300" cy="72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2329375" y="3300000"/>
            <a:ext cx="72300" cy="72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557975" y="3147600"/>
            <a:ext cx="72300" cy="72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2557975" y="3452400"/>
            <a:ext cx="72300" cy="723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1" name="Shape 51"/>
          <p:cNvCxnSpPr/>
          <p:nvPr/>
        </p:nvCxnSpPr>
        <p:spPr>
          <a:xfrm rot="10800000" flipH="1">
            <a:off x="4287850" y="2303249"/>
            <a:ext cx="206699" cy="340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" name="Shape 52"/>
          <p:cNvCxnSpPr/>
          <p:nvPr/>
        </p:nvCxnSpPr>
        <p:spPr>
          <a:xfrm>
            <a:off x="4256875" y="1869425"/>
            <a:ext cx="0" cy="371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2408325" y="2251575"/>
            <a:ext cx="794999" cy="72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339700" y="1763350"/>
            <a:ext cx="72300" cy="459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1447800" y="1532225"/>
            <a:ext cx="937200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From atomizer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225" y="2122792"/>
            <a:ext cx="2861574" cy="220481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369300" y="3026200"/>
            <a:ext cx="888299" cy="198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-5400000">
            <a:off x="1195650" y="3074049"/>
            <a:ext cx="227099" cy="103200"/>
          </a:xfrm>
          <a:prstGeom prst="trapezoid">
            <a:avLst>
              <a:gd name="adj" fmla="val 25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445500" y="3219900"/>
            <a:ext cx="888299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Camera</a:t>
            </a:r>
          </a:p>
        </p:txBody>
      </p:sp>
      <p:cxnSp>
        <p:nvCxnSpPr>
          <p:cNvPr id="60" name="Shape 60"/>
          <p:cNvCxnSpPr/>
          <p:nvPr/>
        </p:nvCxnSpPr>
        <p:spPr>
          <a:xfrm rot="10800000">
            <a:off x="3193000" y="2398787"/>
            <a:ext cx="0" cy="1506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61" name="Shape 61"/>
          <p:cNvSpPr txBox="1"/>
          <p:nvPr/>
        </p:nvSpPr>
        <p:spPr>
          <a:xfrm>
            <a:off x="3274425" y="2892912"/>
            <a:ext cx="433800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Theoretical background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2482"/>
            <a:ext cx="9143999" cy="29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22345"/>
            <a:ext cx="9143999" cy="32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28537"/>
            <a:ext cx="9143999" cy="53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812217"/>
            <a:ext cx="9143999" cy="28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382342"/>
            <a:ext cx="9143999" cy="85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216417"/>
            <a:ext cx="9143999" cy="85256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866475" y="15037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Stoke’s Law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5866475" y="18661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Terminal velocity free fall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5866475" y="39134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Get droplet radius and drag constant in terms of Vg, the measured quantity 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0" y="1463700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(1)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0" y="1910575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(2)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0" y="229108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(3)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0" y="2700900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(4)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0" y="36552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(5)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0" y="44787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(6)</a:t>
            </a:r>
          </a:p>
        </p:txBody>
      </p:sp>
      <p:sp>
        <p:nvSpPr>
          <p:cNvPr id="82" name="Shape 82"/>
          <p:cNvSpPr/>
          <p:nvPr/>
        </p:nvSpPr>
        <p:spPr>
          <a:xfrm>
            <a:off x="888225" y="2778325"/>
            <a:ext cx="433800" cy="4338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1094800" y="3017025"/>
            <a:ext cx="247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" name="Shape 84"/>
          <p:cNvSpPr txBox="1"/>
          <p:nvPr/>
        </p:nvSpPr>
        <p:spPr>
          <a:xfrm>
            <a:off x="1004375" y="2934400"/>
            <a:ext cx="320100" cy="21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/>
              <a:t>a</a:t>
            </a:r>
          </a:p>
        </p:txBody>
      </p:sp>
      <p:cxnSp>
        <p:nvCxnSpPr>
          <p:cNvPr id="85" name="Shape 85"/>
          <p:cNvCxnSpPr/>
          <p:nvPr/>
        </p:nvCxnSpPr>
        <p:spPr>
          <a:xfrm>
            <a:off x="1105125" y="3212125"/>
            <a:ext cx="10200" cy="784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6" name="Shape 86"/>
          <p:cNvCxnSpPr/>
          <p:nvPr/>
        </p:nvCxnSpPr>
        <p:spPr>
          <a:xfrm rot="10800000" flipH="1">
            <a:off x="1028925" y="2169025"/>
            <a:ext cx="3900" cy="609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/>
          <p:nvPr/>
        </p:nvCxnSpPr>
        <p:spPr>
          <a:xfrm rot="10800000">
            <a:off x="1177424" y="2447724"/>
            <a:ext cx="3900" cy="330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8" name="Shape 88"/>
          <p:cNvSpPr txBox="1"/>
          <p:nvPr/>
        </p:nvSpPr>
        <p:spPr>
          <a:xfrm>
            <a:off x="723200" y="3296325"/>
            <a:ext cx="4338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baseline="-25000"/>
              <a:t>g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56200" y="2311625"/>
            <a:ext cx="4338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baseline="-25000"/>
              <a:t>d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249725" y="2469687"/>
            <a:ext cx="4338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baseline="-25000"/>
              <a:t>b</a:t>
            </a:r>
          </a:p>
        </p:txBody>
      </p:sp>
      <p:cxnSp>
        <p:nvCxnSpPr>
          <p:cNvPr id="91" name="Shape 91"/>
          <p:cNvCxnSpPr/>
          <p:nvPr/>
        </p:nvCxnSpPr>
        <p:spPr>
          <a:xfrm>
            <a:off x="351175" y="2829950"/>
            <a:ext cx="0" cy="805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" name="Shape 92"/>
          <p:cNvSpPr/>
          <p:nvPr/>
        </p:nvSpPr>
        <p:spPr>
          <a:xfrm>
            <a:off x="475100" y="1742950"/>
            <a:ext cx="1208399" cy="6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502875" y="4664650"/>
            <a:ext cx="1208399" cy="6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Theoretical background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0" y="1543779"/>
            <a:ext cx="9143999" cy="31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6746"/>
            <a:ext cx="9143999" cy="599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888225" y="2788653"/>
            <a:ext cx="433800" cy="4338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288467"/>
            <a:ext cx="9143999" cy="85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5736125" y="1503750"/>
            <a:ext cx="32742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Terminal velocity under electric field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026795"/>
            <a:ext cx="9143999" cy="3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5736125" y="1960950"/>
            <a:ext cx="32742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Substitute in Fg-Fb from (2) 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736125" y="2657637"/>
            <a:ext cx="32742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Rearrange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508225" y="3550800"/>
            <a:ext cx="2178599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Substitute in E=D/V and k from (6)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0" y="14768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(7)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0" y="1979375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(8)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273028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(9)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0" y="355078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(10)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1028925" y="3212125"/>
            <a:ext cx="10200" cy="784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1028925" y="1941625"/>
            <a:ext cx="0" cy="836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" name="Shape 114"/>
          <p:cNvCxnSpPr/>
          <p:nvPr/>
        </p:nvCxnSpPr>
        <p:spPr>
          <a:xfrm rot="10800000">
            <a:off x="1177424" y="2447724"/>
            <a:ext cx="3900" cy="330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570800" y="3296325"/>
            <a:ext cx="4338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baseline="-25000"/>
              <a:t>g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80000" y="2311625"/>
            <a:ext cx="4338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baseline="-25000"/>
              <a:t>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1249725" y="2469687"/>
            <a:ext cx="4338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baseline="-25000"/>
              <a:t>b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004375" y="2934400"/>
            <a:ext cx="320100" cy="21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a</a:t>
            </a:r>
          </a:p>
        </p:txBody>
      </p:sp>
      <p:cxnSp>
        <p:nvCxnSpPr>
          <p:cNvPr id="119" name="Shape 119"/>
          <p:cNvCxnSpPr/>
          <p:nvPr/>
        </p:nvCxnSpPr>
        <p:spPr>
          <a:xfrm>
            <a:off x="1094800" y="3017025"/>
            <a:ext cx="247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0" name="Shape 120"/>
          <p:cNvCxnSpPr/>
          <p:nvPr/>
        </p:nvCxnSpPr>
        <p:spPr>
          <a:xfrm rot="10800000">
            <a:off x="268525" y="2664724"/>
            <a:ext cx="0" cy="919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1" name="Shape 121"/>
          <p:cNvCxnSpPr/>
          <p:nvPr/>
        </p:nvCxnSpPr>
        <p:spPr>
          <a:xfrm flipH="1">
            <a:off x="1177424" y="3212125"/>
            <a:ext cx="3900" cy="444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1249725" y="3196150"/>
            <a:ext cx="433800" cy="4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 baseline="-25000"/>
              <a:t>d</a:t>
            </a:r>
          </a:p>
        </p:txBody>
      </p:sp>
      <p:sp>
        <p:nvSpPr>
          <p:cNvPr id="123" name="Shape 123"/>
          <p:cNvSpPr/>
          <p:nvPr/>
        </p:nvSpPr>
        <p:spPr>
          <a:xfrm>
            <a:off x="475100" y="1742950"/>
            <a:ext cx="1208399" cy="6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502875" y="4664650"/>
            <a:ext cx="1208399" cy="69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25" name="Shape 125"/>
          <p:cNvCxnSpPr>
            <a:stCxn id="124" idx="1"/>
          </p:cNvCxnSpPr>
          <p:nvPr/>
        </p:nvCxnSpPr>
        <p:spPr>
          <a:xfrm rot="10800000">
            <a:off x="502875" y="1828150"/>
            <a:ext cx="0" cy="287130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6" name="Shape 126"/>
          <p:cNvCxnSpPr/>
          <p:nvPr/>
        </p:nvCxnSpPr>
        <p:spPr>
          <a:xfrm rot="10800000">
            <a:off x="655275" y="1828150"/>
            <a:ext cx="0" cy="28712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7" name="Shape 127"/>
          <p:cNvCxnSpPr/>
          <p:nvPr/>
        </p:nvCxnSpPr>
        <p:spPr>
          <a:xfrm rot="10800000">
            <a:off x="828325" y="1828150"/>
            <a:ext cx="0" cy="28712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 rot="10800000">
            <a:off x="980725" y="1828150"/>
            <a:ext cx="0" cy="28712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29" name="Shape 129"/>
          <p:cNvCxnSpPr/>
          <p:nvPr/>
        </p:nvCxnSpPr>
        <p:spPr>
          <a:xfrm rot="10800000">
            <a:off x="1133125" y="1828150"/>
            <a:ext cx="0" cy="28712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0" name="Shape 130"/>
          <p:cNvCxnSpPr/>
          <p:nvPr/>
        </p:nvCxnSpPr>
        <p:spPr>
          <a:xfrm rot="10800000">
            <a:off x="1285525" y="1828150"/>
            <a:ext cx="0" cy="28712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1" name="Shape 131"/>
          <p:cNvCxnSpPr/>
          <p:nvPr/>
        </p:nvCxnSpPr>
        <p:spPr>
          <a:xfrm rot="10800000">
            <a:off x="1437925" y="1828150"/>
            <a:ext cx="0" cy="28712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/>
          <p:nvPr/>
        </p:nvCxnSpPr>
        <p:spPr>
          <a:xfrm rot="10800000">
            <a:off x="1590325" y="1828150"/>
            <a:ext cx="0" cy="2871299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 txBox="1"/>
          <p:nvPr/>
        </p:nvSpPr>
        <p:spPr>
          <a:xfrm>
            <a:off x="1694525" y="2862962"/>
            <a:ext cx="4338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Theoretical background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31899"/>
            <a:ext cx="8229600" cy="62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(10) is inaccurate for droplets with radii comparable to mean free path between air molecules due to failure of Stoke’s Law. Since the droplet in fact experiences a drag force that is much smaller than that predicted by Stoke’s Law, using the measured value of v</a:t>
            </a:r>
            <a:r>
              <a:rPr lang="en" sz="1400" baseline="-25000"/>
              <a:t>g </a:t>
            </a:r>
            <a:r>
              <a:rPr lang="en" sz="1400"/>
              <a:t>and v</a:t>
            </a:r>
            <a:r>
              <a:rPr lang="en" sz="1400" baseline="-25000"/>
              <a:t>E</a:t>
            </a:r>
            <a:r>
              <a:rPr lang="en" sz="1400"/>
              <a:t> overestimates q. 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l="39534" t="-10" r="39908" b="10"/>
          <a:stretch/>
        </p:blipFill>
        <p:spPr>
          <a:xfrm>
            <a:off x="2043625" y="2278800"/>
            <a:ext cx="1879776" cy="2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l="41342" r="40585"/>
          <a:stretch/>
        </p:blipFill>
        <p:spPr>
          <a:xfrm>
            <a:off x="3752850" y="2126400"/>
            <a:ext cx="1652524" cy="8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812200" y="2251000"/>
            <a:ext cx="2798399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Millikan’s correction factor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5800" y="2972195"/>
            <a:ext cx="9143999" cy="82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85800" y="3989151"/>
            <a:ext cx="9143999" cy="84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7">
            <a:alphaModFix/>
          </a:blip>
          <a:srcRect l="41680" t="-10" r="42732" b="10"/>
          <a:stretch/>
        </p:blipFill>
        <p:spPr>
          <a:xfrm>
            <a:off x="2321125" y="4810600"/>
            <a:ext cx="1425299" cy="2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8">
            <a:alphaModFix/>
          </a:blip>
          <a:srcRect l="41792" t="11762" r="42168"/>
          <a:stretch/>
        </p:blipFill>
        <p:spPr>
          <a:xfrm>
            <a:off x="3954125" y="4834950"/>
            <a:ext cx="1466625" cy="2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5812200" y="2967675"/>
            <a:ext cx="2798399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Obtain successive approximations of true droplet radius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812200" y="4037550"/>
            <a:ext cx="2798399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Plug in true droplet radius into k</a:t>
            </a:r>
            <a:r>
              <a:rPr lang="en" baseline="-25000"/>
              <a:t>1</a:t>
            </a:r>
            <a:r>
              <a:rPr lang="en"/>
              <a:t> and correct v</a:t>
            </a:r>
            <a:r>
              <a:rPr lang="en" baseline="-25000"/>
              <a:t>g</a:t>
            </a:r>
            <a:r>
              <a:rPr lang="en"/>
              <a:t> and v</a:t>
            </a:r>
            <a:r>
              <a:rPr lang="en" baseline="-25000"/>
              <a:t>E</a:t>
            </a:r>
            <a:r>
              <a:rPr lang="en"/>
              <a:t> in (10)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-762000" y="22388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(11)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-762000" y="3064262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(12)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-762000" y="4289237"/>
            <a:ext cx="27267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/>
              <a:t>(11)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Measurement taking 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5" y="2008975"/>
            <a:ext cx="2484949" cy="191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2871275" y="1551775"/>
            <a:ext cx="5815500" cy="3153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Calibrate markings on monitor.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Spray oil droplets into capacitor chamber using atomizer.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Screen for droplets of proper size and charge.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Measure time t</a:t>
            </a:r>
            <a:r>
              <a:rPr lang="en" baseline="-25000" dirty="0"/>
              <a:t>g</a:t>
            </a:r>
            <a:r>
              <a:rPr lang="en" dirty="0"/>
              <a:t> required to travel a certain number of increments under free fall.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Measure time t</a:t>
            </a:r>
            <a:r>
              <a:rPr lang="en" baseline="-25000" dirty="0"/>
              <a:t>E</a:t>
            </a:r>
            <a:r>
              <a:rPr lang="en" dirty="0"/>
              <a:t> required to travel the same number of increments in the opposite direction under application of electric field. 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Repeat measurements. At least two independent measurements of t</a:t>
            </a:r>
            <a:r>
              <a:rPr lang="en" baseline="-25000" dirty="0"/>
              <a:t>g</a:t>
            </a:r>
            <a:r>
              <a:rPr lang="en" dirty="0"/>
              <a:t> and t</a:t>
            </a:r>
            <a:r>
              <a:rPr lang="en" baseline="-25000" dirty="0"/>
              <a:t>E</a:t>
            </a:r>
            <a:r>
              <a:rPr lang="en" dirty="0"/>
              <a:t> are made for each droplet.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00150"/>
            <a:ext cx="3276600" cy="259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Plateaus of charge measurements are observed</a:t>
            </a:r>
          </a:p>
          <a:p>
            <a:r>
              <a:rPr lang="en-US" sz="2400" dirty="0" smtClean="0"/>
              <a:t>Indicate that charge is quantized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1950"/>
            <a:ext cx="5787745" cy="44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23401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droplets in each of the first five plateaus were used as estimates of the charges due to 1, 2, 3, 4 and 5 charge quanta </a:t>
            </a:r>
          </a:p>
          <a:p>
            <a:r>
              <a:rPr lang="en-US" dirty="0" smtClean="0"/>
              <a:t>The maximum likelihood principle was used to calculate charge means and uncertainties for each plateau</a:t>
            </a:r>
          </a:p>
          <a:p>
            <a:pPr lvl="1"/>
            <a:r>
              <a:rPr lang="en-US" dirty="0" smtClean="0"/>
              <a:t>Individual droplet charges belonging to the same plateau were weighted in the plateau average and uncertainty as follows, assuming a normal distribution: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71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Determining the Charge Quantum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36" y="3187446"/>
            <a:ext cx="1426464" cy="832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71950"/>
            <a:ext cx="1752600" cy="7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04950"/>
            <a:ext cx="8403336" cy="24121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2178"/>
            <a:ext cx="9144000" cy="613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Values for the 1</a:t>
            </a:r>
            <a:r>
              <a:rPr lang="en-US" baseline="30000" dirty="0" smtClean="0"/>
              <a:t>st</a:t>
            </a:r>
            <a:r>
              <a:rPr lang="en-US" dirty="0" smtClean="0"/>
              <a:t> Five Plateaus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2190750"/>
            <a:ext cx="1524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2190750"/>
            <a:ext cx="1524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5"/>
  <p:tag name="ORIGINALWIDTH" val="585"/>
  <p:tag name="LATEXADDIN" val="\documentclass{article}&#10;\usepackage{amsmath}&#10;\usepackage{amsfonts}&#10;\usepackage{amssymb}&#10;\pagestyle{empty}&#10;\begin{document}&#10;&#10;&#10;$$&#10;\mu=\sum_{i=1}^{n}\frac{x_{i}}{\sigma_{i}^{2}}&#10;$$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25"/>
  <p:tag name="ORIGINALWIDTH" val="850.5"/>
  <p:tag name="LATEXADDIN" val="\documentclass{article}&#10;\usepackage{amsmath}&#10;\usepackage{amsfonts}&#10;\usepackage{amssymb}&#10;\pagestyle{empty}&#10;\begin{document}&#10;&#10;$$\sigma=\sqrt{\frac{1}{\sum_{i=1}^{n}\frac{1}&#10;{\sigma_{i}^{2}}}}$$&#10;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9.25"/>
  <p:tag name="ORIGINALWIDTH" val="3446.25"/>
  <p:tag name="LATEXADDIN" val="\documentclass{article}&#10;\usepackage{amsmath}&#10;\usepackage{amsfonts}&#10;\usepackage{amssymb}&#10;\pagestyle{empty}&#10;\begin{document}&#10;&#10;\begin{table}[htbp]&#10;  \centering&#10;  \caption{Estimated Charge and Error of Each Plateau}&#10;    \begin{tabular}{rrrrr}&#10;    \hline&#10;    Plateau \# &amp; $\mu_{i}$ &amp; $\sigma_{i}$ &amp; $\mu_{i}/i$ &amp; $\sigma_{i}/i$ \\&#10; \hline&#10; 1     &amp; 1.626E-19 &amp; 7.811E-21 &amp; 1.626E-19 &amp; 7.811E-21 \\&#10;    2     &amp; 3.133E-19 &amp; 1.746E-20 &amp; 1.566E-19 &amp; 1.264E-20 \\&#10;    3     &amp; 4.780E-19 &amp; 2.935E-20 &amp; 1.593E-19 &amp; 1.821E-20 \\&#10;    4     &amp; 6.465E-19 &amp; 2.248E-20 &amp; 1.616E-19 &amp; 1.927E-20 \\&#10;    5     &amp; 7.837E-19 &amp; 4.496E-20 &amp; 1.567E-19 &amp; 2.441E-20 \\&#10;&#10;    \end{tabular}%&#10;  \label{tab:addlabel}%&#10;\end{table}%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219.5"/>
  <p:tag name="LATEXADDIN" val="\documentclass{article}&#10;\usepackage{amsmath}&#10;\usepackage{amsfonts}&#10;\usepackage{amssymb}&#10;\pagestyle{empty}&#10;\begin{document}&#10;&#10;$$\mu(e)=1.606\times 10^{-19}\text{C}$$&#10;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218.75"/>
  <p:tag name="LATEXADDIN" val="\documentclass{article}&#10;\usepackage{amsmath}&#10;\usepackage{amsfonts}&#10;\usepackage{amssymb}&#10;\pagestyle{empty}&#10;\begin{document}&#10;&#10;$$\sigma(e)=0.058\times 10^{-19}\text{C}$$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2692.5"/>
  <p:tag name="LATEXADDIN" val="\documentclass{article}&#10;\usepackage{amsmath}&#10;\usepackage{amsfonts}&#10;\usepackage{amssymb}&#10;\pagestyle{empty}&#10;\begin{document}&#10;&#10;Using a 95$\%$ confidence interval, one obtains that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"/>
  <p:tag name="ORIGINALWIDTH" val="1821"/>
  <p:tag name="LATEXADDIN" val="\documentclass{article}&#10;\usepackage{amsmath}&#10;\usepackage{amsfonts}&#10;\usepackage{amssymb}&#10;\pagestyle{empty}&#10;\begin{document}&#10;&#10;$$&#10;e_{meas}=(1.606\pm0.115)\times 10^{-19}\text{C}&#10;$$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9.25"/>
  <p:tag name="ORIGINALWIDTH" val="2964.75"/>
  <p:tag name="LATEXADDIN" val="\documentclass{article}&#10;\usepackage{amsmath}&#10;\usepackage{amsfonts}&#10;\usepackage{amssymb}&#10;\pagestyle{empty}&#10;\begin{document}&#10;&#10;\noindent&#10;The difference between our result and the actual value \newline &#10;$&#10;e=1.602176565\times 10^{-19}$C is&#10;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5"/>
  <p:tag name="ORIGINALWIDTH" val="1009.5"/>
  <p:tag name="LATEXADDIN" val="\documentclass{article}&#10;\usepackage{amsmath}&#10;\usepackage{amsfonts}&#10;\usepackage{amssymb}&#10;\pagestyle{empty}&#10;\begin{document}&#10;&#10;$$&#10;\frac{e_{meas}-e}{e}\approx0.26\%&#10;$$&#10;&#10;\end{document}"/>
  <p:tag name="IGUANATEXSIZE" val="2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589</Words>
  <Application>Microsoft Office PowerPoint</Application>
  <PresentationFormat>On-screen Show (16:9)</PresentationFormat>
  <Paragraphs>89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Determination of the electron charge using the Millikan oil drop method</vt:lpstr>
      <vt:lpstr>Experimental setup</vt:lpstr>
      <vt:lpstr>Theoretical background</vt:lpstr>
      <vt:lpstr>Theoretical background</vt:lpstr>
      <vt:lpstr>Theoretical background</vt:lpstr>
      <vt:lpstr>Measurement taking </vt:lpstr>
      <vt:lpstr>Results</vt:lpstr>
      <vt:lpstr>Determining the Charge Quantum</vt:lpstr>
      <vt:lpstr>Charge Values for the 1st Five Plateaus</vt:lpstr>
      <vt:lpstr>Value of a Single Charge Quantum </vt:lpstr>
      <vt:lpstr>Comparison with Actual Electron Charge</vt:lpstr>
      <vt:lpstr>Error Analysis</vt:lpstr>
      <vt:lpstr>Possible systematic error</vt:lpstr>
      <vt:lpstr>Conclusion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2014-11-20T05:57:55Z</dcterms:modified>
</cp:coreProperties>
</file>